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258" r:id="rId3"/>
    <p:sldId id="264" r:id="rId4"/>
    <p:sldId id="266" r:id="rId5"/>
    <p:sldId id="267" r:id="rId6"/>
    <p:sldId id="268" r:id="rId7"/>
    <p:sldId id="265" r:id="rId8"/>
    <p:sldId id="270" r:id="rId9"/>
    <p:sldId id="271" r:id="rId10"/>
    <p:sldId id="269" r:id="rId11"/>
    <p:sldId id="263" r:id="rId12"/>
    <p:sldId id="262" r:id="rId13"/>
    <p:sldId id="312" r:id="rId14"/>
    <p:sldId id="261" r:id="rId15"/>
    <p:sldId id="272" r:id="rId16"/>
    <p:sldId id="274" r:id="rId17"/>
    <p:sldId id="314" r:id="rId18"/>
    <p:sldId id="316" r:id="rId19"/>
    <p:sldId id="294" r:id="rId20"/>
    <p:sldId id="295" r:id="rId21"/>
    <p:sldId id="296" r:id="rId22"/>
    <p:sldId id="298" r:id="rId23"/>
    <p:sldId id="300" r:id="rId24"/>
    <p:sldId id="259" r:id="rId25"/>
    <p:sldId id="275" r:id="rId26"/>
    <p:sldId id="287" r:id="rId27"/>
    <p:sldId id="313" r:id="rId28"/>
    <p:sldId id="317" r:id="rId29"/>
    <p:sldId id="318" r:id="rId30"/>
    <p:sldId id="304" r:id="rId31"/>
    <p:sldId id="305" r:id="rId32"/>
    <p:sldId id="306" r:id="rId33"/>
    <p:sldId id="308" r:id="rId34"/>
    <p:sldId id="307" r:id="rId35"/>
    <p:sldId id="309" r:id="rId36"/>
    <p:sldId id="310" r:id="rId37"/>
    <p:sldId id="311" r:id="rId38"/>
    <p:sldId id="285" r:id="rId39"/>
    <p:sldId id="291" r:id="rId40"/>
    <p:sldId id="284" r:id="rId41"/>
    <p:sldId id="303" r:id="rId42"/>
    <p:sldId id="280" r:id="rId43"/>
  </p:sldIdLst>
  <p:sldSz cx="12192000" cy="6858000"/>
  <p:notesSz cx="9942513" cy="67611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481" autoAdjust="0"/>
  </p:normalViewPr>
  <p:slideViewPr>
    <p:cSldViewPr snapToGrid="0">
      <p:cViewPr varScale="1">
        <p:scale>
          <a:sx n="88" d="100"/>
          <a:sy n="88" d="100"/>
        </p:scale>
        <p:origin x="13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1790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D5B8AA-7B3C-4526-8950-70C72C832D75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21932"/>
            <a:ext cx="4308422" cy="3392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1790" y="6421932"/>
            <a:ext cx="4308422" cy="3392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9753E6-FB70-4023-8E44-833E683E12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9970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1790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3AFB18-FACF-468A-A8F0-8A46CE6C27FA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41638" y="844550"/>
            <a:ext cx="4059237" cy="2282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252" y="3253809"/>
            <a:ext cx="7954010" cy="266220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21932"/>
            <a:ext cx="4308422" cy="3392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1790" y="6421932"/>
            <a:ext cx="4308422" cy="3392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00AF57-0A21-4F92-9792-67AE293292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418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 целью рационального использования ГВС и ХВС, в том числе на общедомовые нужны, а также электроэнергии, квартира потребителя должна быть оборудована соответствующими</a:t>
            </a:r>
            <a:r>
              <a:rPr lang="ru-RU" baseline="0" dirty="0" smtClean="0"/>
              <a:t> </a:t>
            </a:r>
            <a:r>
              <a:rPr lang="ru-RU" dirty="0" smtClean="0"/>
              <a:t>приборами учета.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0AF57-0A21-4F92-9792-67AE293292F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151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Основные обязанности потребителя в отношении ИПУ:</a:t>
            </a:r>
          </a:p>
          <a:p>
            <a:r>
              <a:rPr lang="ru-RU" dirty="0" smtClean="0"/>
              <a:t>- использовать ИПУ утвержденного типа; </a:t>
            </a:r>
          </a:p>
          <a:p>
            <a:r>
              <a:rPr lang="ru-RU" dirty="0" smtClean="0"/>
              <a:t>- своевременно передавать показания ИПУ. При неисполнении данной обязанности расчет платы за услуги ЖКХ исходя из среднемесячных показаний прибора учета, но не более 3 расчётных периодов подряд. По истечению 3 расчетных периодов оплата производится исходя из нормативов потребления. При непредставлении потребителем исполнителю показаний индивидуального или общего (квартирного) прибора учета в течение 6 месяцев подряд исполнитель обязан провести в жилом помещении потребителя проверку и снять показания прибора учета.</a:t>
            </a:r>
          </a:p>
          <a:p>
            <a:r>
              <a:rPr lang="ru-RU" dirty="0" smtClean="0"/>
              <a:t>- сохранять установленные исполнителем при вводе прибора учета в эксплуатацию или при последующих плановых (внеплановых) проверках прибора учета контрольные пломбы и индикаторы антимагнитных пломб, а также пломбы и устройства, позволяющие фиксировать факт несанкционированного вмешательства в работу прибора учета. В случае выявления исполнителем услуг нарушений контрольных пломб и индикаторов антимагнитных пломб, а также пломб и устройств, позволяющих фиксировать факт несанкционированного вмешательства в работу ИПУ производится перерасчет платы по правилам п.  81 (11) Правил № 354 с применением повышающего коэффициента 10. </a:t>
            </a:r>
          </a:p>
          <a:p>
            <a:r>
              <a:rPr lang="ru-RU" dirty="0" smtClean="0"/>
              <a:t>- обеспечивать проведение поверок ИПУ, </a:t>
            </a:r>
          </a:p>
          <a:p>
            <a:r>
              <a:rPr lang="ru-RU" dirty="0" smtClean="0"/>
              <a:t>- при обнаружении неисправностей, повреждений прибора учета или распределителей, нарушения целостности их пломб немедленно сообщать об этом в аварийно-диспетчерскую службу исполнителя или в иную службу, указанную исполнителем;</a:t>
            </a:r>
          </a:p>
          <a:p>
            <a:r>
              <a:rPr lang="ru-RU" dirty="0" smtClean="0"/>
              <a:t>- допускать исполнителя в занимаемое жилое помещение или домовладение для снятия показаний приборов учета и распределителей, проверки их состояния, факта их наличия или отсутствия, а также достоверности переданных потребителем исполнителю сведений о показаниях таких приборов учета и распределителей в заранее согласованное время, но не чаще 1 раза в 3 месяца.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0AF57-0A21-4F92-9792-67AE293292F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0257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П. 80 Постановление Правительства РФ от 06.05.2011 N 354 "О предоставлении коммунальных услуг собственникам и пользователям помещений в многоквартирных домах и жилых домов« (вместе с "Правилами предоставления коммунальных услуг собственникам и пользователям помещений в многоквартирных домах и жилых домов") Начиная с 1 января 2022 г. допуску в эксплуатацию подлежат коллективные (общедомовые), индивидуальные, общие (квартирные), комнатные приборы учета электрической энергии, соответствующие Правилам предоставления доступа к минимальному набору функций интеллектуальных систем учета электрической энергии (мощности), с учетом абзаца второго пункта 80(1) настоящих Правил.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0AF57-0A21-4F92-9792-67AE293292F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1639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smtClean="0"/>
              <a:t>Сетевые организации вправе за отдельную плату осуществлять замену приборов учета до истечения их срока поверки или эксплуатации в случаях, не связанных с утратой, выходом из строя или неисправностью прибора учета, при обращении потребителя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0AF57-0A21-4F92-9792-67AE293292F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5919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dirty="0" smtClean="0"/>
              <a:t>Сетевые организации вправе за отдельную плату осуществлять замену приборов учета до истечения их срока поверки или эксплуатации в случаях, не связанных с утратой, выходом из строя или неисправностью прибора учета, при обращении потребителя</a:t>
            </a:r>
          </a:p>
          <a:p>
            <a:r>
              <a:rPr lang="ru-RU" b="0" dirty="0" smtClean="0"/>
              <a:t>Сам счетчик и весь комплекс работ — установка прибора учета и опломбировка — для потребителя бесплатны. Но лишь в тех случаях, когда это осуществляется в порядке исполнения обязанности поставщика по замене вышедших за сроки эксплуатации, поверки, неисправных приборов учета и установке приборов (там, где потребитель ранее сам не выполнил эту обязанность).</a:t>
            </a:r>
          </a:p>
          <a:p>
            <a:endParaRPr lang="ru-RU" b="0" dirty="0" smtClean="0"/>
          </a:p>
          <a:p>
            <a:r>
              <a:rPr lang="ru-RU" b="0" dirty="0" smtClean="0"/>
              <a:t>Однако если потребитель пожелает заменить исправный прибор на новый, интеллектуальный, досрочно — то ему предложат оплатить его. Цена в таком случае будет зависеть от типа прибора учета (однофазный или трехфазный), способа установки. При присоединении к сетям новых объектов потребления стоимость прибора учета будет включена в плату за технологическое присоединение.</a:t>
            </a:r>
          </a:p>
          <a:p>
            <a:endParaRPr lang="ru-RU" b="0" dirty="0" smtClean="0"/>
          </a:p>
          <a:p>
            <a:r>
              <a:rPr lang="ru-RU" b="0" dirty="0" smtClean="0"/>
              <a:t>После обращения потребителя в течение шести месяцев (или же в течение шести месяцев с даты выявления факта выхода прибора из строя или истечения срока </a:t>
            </a:r>
            <a:r>
              <a:rPr lang="ru-RU" b="0" dirty="0" err="1" smtClean="0"/>
              <a:t>межповерочного</a:t>
            </a:r>
            <a:r>
              <a:rPr lang="ru-RU" b="0" dirty="0" smtClean="0"/>
              <a:t> интервала в ходе проверки) гарантирующий поставщик (если речь о многоквартирном доме) или сетевая организация (в частном жилом доме) должны произвести замену прибора. </a:t>
            </a:r>
          </a:p>
          <a:p>
            <a:endParaRPr lang="ru-RU" b="0" dirty="0" smtClean="0"/>
          </a:p>
          <a:p>
            <a:r>
              <a:rPr lang="ru-RU" b="0" dirty="0" smtClean="0"/>
              <a:t>Сетевая организация или гарантирующий поставщик отправят вам запрос с указанием даты работ по замене прибора учета. Они могут сделать это письмом на электронную почту или по звонку.</a:t>
            </a:r>
          </a:p>
          <a:p>
            <a:endParaRPr lang="ru-RU" b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0AF57-0A21-4F92-9792-67AE293292F2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6120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0AF57-0A21-4F92-9792-67AE293292F2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8373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Интерактивная</a:t>
            </a:r>
            <a:r>
              <a:rPr lang="ru-RU" baseline="0" dirty="0" smtClean="0"/>
              <a:t> карат доступна по ссылке </a:t>
            </a:r>
            <a:r>
              <a:rPr lang="en-US" dirty="0" smtClean="0"/>
              <a:t>https://yandex.ru/maps/?ll=63.828014%2C58.859027&amp;mode=usermaps&amp;source=constructorLink&amp;um=constructor%3A440c2bfc223a19a9aeac4056a8db311498a0510ab88029e0f1916c0eb1f8ecfb&amp;utm_source=share&amp;z=6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0AF57-0A21-4F92-9792-67AE293292F2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4804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Интерактивная</a:t>
            </a:r>
            <a:r>
              <a:rPr lang="ru-RU" baseline="0" dirty="0" smtClean="0"/>
              <a:t> карат доступна по ссылке </a:t>
            </a:r>
            <a:r>
              <a:rPr lang="en-US" dirty="0" smtClean="0"/>
              <a:t>https://yandex.ru/maps/?ll=63.828014%2C58.859027&amp;mode=usermaps&amp;source=constructorLink&amp;um=constructor%3A440c2bfc223a19a9aeac4056a8db311498a0510ab88029e0f1916c0eb1f8ecfb&amp;utm_source=share&amp;z=6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0AF57-0A21-4F92-9792-67AE293292F2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1994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7F1C2-10F1-461C-A375-140C5BAB0C16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9577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Такими документами могут, в частности, являться (п. 93 Правил):</a:t>
            </a:r>
          </a:p>
          <a:p>
            <a:r>
              <a:rPr lang="ru-RU" dirty="0" smtClean="0"/>
              <a:t>1)	копия командировочного удостоверения или копия решения (приказа, распоряжения) о направлении в служебную командировку или справка о служебной командировке с приложением копий проездных билетов;</a:t>
            </a:r>
          </a:p>
          <a:p>
            <a:r>
              <a:rPr lang="ru-RU" dirty="0" smtClean="0"/>
              <a:t>2)	справка о нахождении на лечении в стационарном лечебном учреждении или на санаторно-курортном лечении;</a:t>
            </a:r>
          </a:p>
          <a:p>
            <a:r>
              <a:rPr lang="ru-RU" dirty="0" smtClean="0"/>
              <a:t>3)	проездные билеты, оформленные на имя потребителя, или их заверенные копии, а в случае оформления билетов в электронном виде - распечатка их на бумажном носителе, а также выданный перевозчиком документ, подтверждающий факт использования проездного документа;</a:t>
            </a:r>
          </a:p>
          <a:p>
            <a:r>
              <a:rPr lang="ru-RU" dirty="0" smtClean="0"/>
              <a:t>4)	счета за проживание в гостинице, общежитии или другом месте временного пребывания или их заверенные копии;</a:t>
            </a:r>
          </a:p>
          <a:p>
            <a:r>
              <a:rPr lang="ru-RU" dirty="0" smtClean="0"/>
              <a:t>5)	свидетельство о регистрации по месту временного пребывания или его заверенная копия;</a:t>
            </a:r>
          </a:p>
          <a:p>
            <a:r>
              <a:rPr lang="ru-RU" dirty="0" smtClean="0"/>
              <a:t>6)	справка организации, осуществляющей вневедомственную охрану жилого помещения, в котором потребитель временно отсутствовал;</a:t>
            </a:r>
          </a:p>
          <a:p>
            <a:r>
              <a:rPr lang="ru-RU" dirty="0" smtClean="0"/>
              <a:t>7)	справка, выданная уполномоченным лицом садоводческого или огороднического некоммерческого товарищества, подтверждающая период временного пребывания потребителя на садовом или огородном участке, расположенном в границах ведения гражданами садоводства или огородничества для собственных нужд;</a:t>
            </a:r>
          </a:p>
          <a:p>
            <a:r>
              <a:rPr lang="ru-RU" dirty="0" smtClean="0"/>
              <a:t>8)	иные документы, подтверждающие факт и продолжительность временного отсутствия потребителя в жилом помещении.</a:t>
            </a:r>
          </a:p>
          <a:p>
            <a:r>
              <a:rPr lang="ru-RU" dirty="0" smtClean="0"/>
              <a:t>Перечень документов является открытым.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0AF57-0A21-4F92-9792-67AE293292F2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7075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Основной источник информации о товаре – это маркировка.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0AF57-0A21-4F92-9792-67AE293292F2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1327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Так, например, согласно ст. 10 Федерального закона от 23.11.2009 N 261-ФЗ "Об энергосбережении и о повышении энергетической эффективности..." производимые на территории РФ, импортируемые в Российскую Федерацию для оборота на территории РФ товары (в том числе из числа бытовых энергопотребляющих устройств, компьютеров, других компьютерных электронных устройств и организационной техники) должны содержать информацию о классе их энергетической эффективности в технической документации, прилагаемой к этим товарам, в их маркировке, на их этикетках. Указанное требование распространяется на товары из числа:</a:t>
            </a:r>
          </a:p>
          <a:p>
            <a:endParaRPr lang="ru-RU" dirty="0" smtClean="0"/>
          </a:p>
          <a:p>
            <a:r>
              <a:rPr lang="ru-RU" dirty="0" smtClean="0"/>
              <a:t>1) бытовых энергопотребляющих устройств</a:t>
            </a:r>
          </a:p>
          <a:p>
            <a:r>
              <a:rPr lang="ru-RU" dirty="0" smtClean="0"/>
              <a:t>2) компьютеров, других компьютерных электронных устройств и организационной техники</a:t>
            </a:r>
          </a:p>
          <a:p>
            <a:r>
              <a:rPr lang="ru-RU" dirty="0" smtClean="0"/>
              <a:t>3) иных товаров</a:t>
            </a:r>
          </a:p>
          <a:p>
            <a:endParaRPr lang="ru-RU" dirty="0" smtClean="0"/>
          </a:p>
          <a:p>
            <a:r>
              <a:rPr lang="ru-RU" dirty="0" smtClean="0"/>
              <a:t>Например, указание на класс </a:t>
            </a:r>
            <a:r>
              <a:rPr lang="ru-RU" dirty="0" err="1" smtClean="0"/>
              <a:t>энергоэффективности</a:t>
            </a:r>
            <a:r>
              <a:rPr lang="ru-RU" dirty="0" smtClean="0"/>
              <a:t> должно быть сделано в маркировке холодильников, стиральных, посудомоечных машин  </a:t>
            </a:r>
            <a:r>
              <a:rPr lang="ru-RU" dirty="0" err="1" smtClean="0"/>
              <a:t>машин</a:t>
            </a:r>
            <a:r>
              <a:rPr lang="ru-RU" dirty="0" smtClean="0"/>
              <a:t>, </a:t>
            </a:r>
            <a:r>
              <a:rPr lang="ru-RU" dirty="0" err="1" smtClean="0"/>
              <a:t>электрокондиционеров</a:t>
            </a:r>
            <a:r>
              <a:rPr lang="ru-RU" dirty="0" smtClean="0"/>
              <a:t> и другое </a:t>
            </a:r>
          </a:p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0AF57-0A21-4F92-9792-67AE293292F2}" type="slidenum">
              <a:rPr lang="ru-RU" smtClean="0">
                <a:solidFill>
                  <a:prstClr val="black"/>
                </a:solidFill>
              </a:rPr>
              <a:pPr/>
              <a:t>27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0686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Федеральный закон от 23.11.2009 N 261-ФЗ</a:t>
            </a:r>
          </a:p>
          <a:p>
            <a:r>
              <a:rPr lang="ru-RU" dirty="0" smtClean="0"/>
              <a:t>"Об энергосбережении и о повышении энергетической эффективности и о внесении изменений в отдельные законодательные акты Российской Федерации"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0AF57-0A21-4F92-9792-67AE293292F2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723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0AF57-0A21-4F92-9792-67AE293292F2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0500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Требования к органической продукции установлены Федеральным законом от 03.08.2018 N 280-ФЗ "Об органической продукции и о внесении изменений в отдельные законодательные акты Российской Федерации«.</a:t>
            </a:r>
          </a:p>
          <a:p>
            <a:r>
              <a:rPr lang="ru-RU" dirty="0" smtClean="0"/>
              <a:t>Производители органической продукции после подтверждения соответствия производства органической продукции в соответствии со статьей 5 настоящего Федерального закона имеют право разместить являющуюся отличительным признаком органической продукции маркировку в виде комбинации надписей и графического изображения (знака) органической продукции единого образца на упаковке, потребительской и (или) транспортной таре органической продукции</a:t>
            </a:r>
          </a:p>
          <a:p>
            <a:r>
              <a:rPr lang="ru-RU" dirty="0" smtClean="0"/>
              <a:t>Надписи, используемые для маркировки органической продукции, могут содержать слово "органический", а также его сокращения или слова, производные от этого слова, отдельно либо в сочетании с наименованием органической продукции.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0AF57-0A21-4F92-9792-67AE293292F2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0674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0AF57-0A21-4F92-9792-67AE293292F2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2713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0AF57-0A21-4F92-9792-67AE293292F2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60798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0AF57-0A21-4F92-9792-67AE293292F2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9300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0AF57-0A21-4F92-9792-67AE293292F2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744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0AF57-0A21-4F92-9792-67AE293292F2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431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0AF57-0A21-4F92-9792-67AE293292F2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7722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0AF57-0A21-4F92-9792-67AE293292F2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43407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0AF57-0A21-4F92-9792-67AE293292F2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6576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0A12E-0DB4-4660-8C8E-3ABB62C4D5AB}" type="slidenum">
              <a:rPr lang="ru-RU" smtClean="0">
                <a:solidFill>
                  <a:prstClr val="black"/>
                </a:solidFill>
              </a:rPr>
              <a:pPr/>
              <a:t>41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992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C932B-1D40-4BC1-A8AB-06776F8FA753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061E2-F4FA-4B7A-92A7-761D8365F4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429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C932B-1D40-4BC1-A8AB-06776F8FA753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061E2-F4FA-4B7A-92A7-761D8365F4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307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C932B-1D40-4BC1-A8AB-06776F8FA753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061E2-F4FA-4B7A-92A7-761D8365F4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188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C932B-1D40-4BC1-A8AB-06776F8FA753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061E2-F4FA-4B7A-92A7-761D8365F4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924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C932B-1D40-4BC1-A8AB-06776F8FA753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061E2-F4FA-4B7A-92A7-761D8365F4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554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C932B-1D40-4BC1-A8AB-06776F8FA753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061E2-F4FA-4B7A-92A7-761D8365F4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1048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C932B-1D40-4BC1-A8AB-06776F8FA753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061E2-F4FA-4B7A-92A7-761D8365F4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61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C932B-1D40-4BC1-A8AB-06776F8FA753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061E2-F4FA-4B7A-92A7-761D8365F4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241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C932B-1D40-4BC1-A8AB-06776F8FA753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061E2-F4FA-4B7A-92A7-761D8365F4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223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C932B-1D40-4BC1-A8AB-06776F8FA753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061E2-F4FA-4B7A-92A7-761D8365F4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366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C932B-1D40-4BC1-A8AB-06776F8FA753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061E2-F4FA-4B7A-92A7-761D8365F4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947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C932B-1D40-4BC1-A8AB-06776F8FA753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061E2-F4FA-4B7A-92A7-761D8365F4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10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5ACF7A9B296184047F505578D780DD64D33B6646A6540A998C950D46F9089A4F156D78FCCBA1F0B4A70F81C89F878517551680005CkBf6J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emf"/><Relationship Id="rId5" Type="http://schemas.openxmlformats.org/officeDocument/2006/relationships/package" Target="../embeddings/_________Microsoft_Word1.docx"/><Relationship Id="rId4" Type="http://schemas.openxmlformats.org/officeDocument/2006/relationships/oleObject" Target="../embeddings/oleObject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g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.jp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jp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7188" y="5224360"/>
            <a:ext cx="10225548" cy="1137111"/>
          </a:xfrm>
        </p:spPr>
        <p:txBody>
          <a:bodyPr/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Управление Роспотребнадзора по Свердловской области, </a:t>
            </a: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ФБУЗ «Центр гигиены и эпидемиологии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в Свердловской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области», 2023 г. 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11277" y="938543"/>
            <a:ext cx="58698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Права потребителя </a:t>
            </a:r>
          </a:p>
          <a:p>
            <a:pPr algn="ctr"/>
            <a:r>
              <a:rPr lang="ru-RU" sz="4000" b="1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использовании экологически чистой энергии и продукции </a:t>
            </a:r>
            <a:endParaRPr lang="ru-RU" sz="4000" b="1" i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860" y="363639"/>
            <a:ext cx="5304849" cy="395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15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13920" y="196335"/>
            <a:ext cx="766863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Всемирный день прав потребителей </a:t>
            </a:r>
          </a:p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ежегодно отмечается 15 марта 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99768" y="1862731"/>
            <a:ext cx="1146441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/>
              <a:t>В 2023 г. Международной Федерацией потребительских организаций  </a:t>
            </a:r>
          </a:p>
          <a:p>
            <a:pPr algn="ctr"/>
            <a:r>
              <a:rPr lang="ru-RU" sz="3600" b="1" dirty="0" err="1" smtClean="0"/>
              <a:t>Consumers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International</a:t>
            </a:r>
            <a:r>
              <a:rPr lang="ru-RU" sz="3600" b="1" dirty="0" smtClean="0"/>
              <a:t> (CI) объявлен девиз Всемирного дня прав потребителей: </a:t>
            </a:r>
          </a:p>
          <a:p>
            <a:pPr algn="ctr"/>
            <a:endParaRPr lang="ru-RU" sz="3600" b="1" dirty="0" smtClean="0"/>
          </a:p>
          <a:p>
            <a:pPr algn="ctr"/>
            <a:r>
              <a:rPr lang="ru-RU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«Расширение прав и возможностей потребителей посредством перехода к потреблению экологически чистой энергии и продукции».</a:t>
            </a:r>
            <a:endParaRPr lang="ru-RU" sz="3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0716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0104" y="3044351"/>
            <a:ext cx="6096000" cy="191597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Промышленные предприятия должны ориентироваться на потребности потребителей, в том числе, уязвимых категорий граждан. 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642" y="2622753"/>
            <a:ext cx="4771090" cy="348307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80104" y="410701"/>
            <a:ext cx="9122939" cy="1936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настоящее время потребители являются основными участниками рынка, имеют возможность рационально и осознанно подходить к выбору продукции и использованию ресурсов. </a:t>
            </a:r>
          </a:p>
        </p:txBody>
      </p:sp>
    </p:spTree>
    <p:extLst>
      <p:ext uri="{BB962C8B-B14F-4D97-AF65-F5344CB8AC3E}">
        <p14:creationId xmlns:p14="http://schemas.microsoft.com/office/powerpoint/2010/main" val="416644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7632" y="398428"/>
            <a:ext cx="11208425" cy="6299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Меры по переходу к использованию </a:t>
            </a:r>
            <a:r>
              <a:rPr lang="ru-RU" sz="32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экологичных</a:t>
            </a:r>
            <a:r>
              <a:rPr lang="ru-RU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видов топлива, повышению </a:t>
            </a:r>
            <a:r>
              <a:rPr lang="ru-RU" sz="32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энергоэффективности</a:t>
            </a:r>
            <a:r>
              <a:rPr lang="ru-RU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жилья закреплены в таких нормативных актах, как: </a:t>
            </a:r>
          </a:p>
          <a:p>
            <a:pPr marL="457200" indent="-457200" algn="ctr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3200" b="1" smtClean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Стратегия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развития строительной отрасли и жилищно-коммунального хозяйства на период до 2030 г. с прогнозом до 2035 г.</a:t>
            </a:r>
            <a:r>
              <a:rPr lang="ru-RU" sz="3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(утв. Распоряжением Правительства РФ от 31.10.2022 № 3268-р),</a:t>
            </a:r>
          </a:p>
          <a:p>
            <a:pPr marL="457200" indent="-457200" algn="ctr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ru-RU" sz="3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ctr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Энергетическая стратегия РФ  на период до 2035 г.</a:t>
            </a:r>
            <a:r>
              <a:rPr lang="ru-RU" sz="3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(утв. Распоряжением Правительства РФ от 09.06.2020 № 1523-р).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3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27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5620" y="235008"/>
            <a:ext cx="7285704" cy="4659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 таким мерам относятся: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использование возобновляемых и вторичных энергетических ресурсов,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рациональное водопользование,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снижение потребления энергоресурсов,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вовлечение во вторичный оборот различных видов отходов,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уменьшение выброса парниковых газов предприятиями при производстве продукции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другие. 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175" y="3224981"/>
            <a:ext cx="5152303" cy="346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090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4904" y="1209368"/>
            <a:ext cx="10240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Рациональное потребление коммунальных услуг </a:t>
            </a:r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092" y="2356838"/>
            <a:ext cx="4567088" cy="425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3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4533" y="436585"/>
            <a:ext cx="728609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С целью рационального водопользования, использования электроэнергии, тепловой энергии жилое помещение потребителя должно быть оборудовано индивидуальными приборами учета ресурсов, а многоквартирный дом – общедомовыми приборами 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486" y="2847899"/>
            <a:ext cx="4225008" cy="2986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65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6659" y="460210"/>
            <a:ext cx="1057986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3400" algn="just"/>
            <a:r>
              <a:rPr lang="ru-RU" sz="2800" b="1" i="0" u="none" strike="noStrike" baseline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Показания индивидуальных приборов учета коммунальных ресурсов учитываются при определении объема потребляемых коммунальных услуг и размера платы за коммунальные услуги (ч. 1 ст. 157 Жилищного кодекса РФ)</a:t>
            </a:r>
            <a:endParaRPr lang="ru-RU" sz="2800" b="1" i="0" u="none" strike="noStrike" baseline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hlinkClick r:id="rId3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59306" y="2976774"/>
            <a:ext cx="894569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0" i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Open Sans"/>
              </a:rPr>
              <a:t>При экономном потреблении воды её фактический расход в быту, как правило, гораздо меньше установленных норм потребления. Поэтому, установив счётчики и рационально используя воду в быту, можно  не только сберегать ресурсы, но и существенно экономить на коммунальных платежах.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06" y="3316995"/>
            <a:ext cx="152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43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83604" y="329584"/>
            <a:ext cx="91366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ctr">
              <a:spcAft>
                <a:spcPts val="0"/>
              </a:spcAft>
            </a:pPr>
            <a:r>
              <a:rPr lang="ru-RU" sz="28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Основные обязанности потребителя в отношении индивидуального прибора учета:</a:t>
            </a:r>
            <a:endParaRPr lang="ru-RU" sz="28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13089" y="1588286"/>
            <a:ext cx="1059822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- </a:t>
            </a:r>
            <a:r>
              <a:rPr lang="ru-RU" sz="2800" dirty="0" smtClean="0"/>
              <a:t>использовать ИПУ утвержденного типа,</a:t>
            </a:r>
          </a:p>
          <a:p>
            <a:r>
              <a:rPr lang="ru-RU" sz="2800" dirty="0" smtClean="0"/>
              <a:t>- своевременно передавать показания ИПУ, </a:t>
            </a:r>
          </a:p>
          <a:p>
            <a:r>
              <a:rPr lang="ru-RU" sz="2800" dirty="0" smtClean="0"/>
              <a:t>- сохранять установленные исполнителем контрольные пломбы и индикаторы антимагнитных пломб, </a:t>
            </a:r>
          </a:p>
          <a:p>
            <a:r>
              <a:rPr lang="ru-RU" sz="2800" dirty="0" smtClean="0"/>
              <a:t>- обеспечивать проведение поверок ИПУ, </a:t>
            </a:r>
          </a:p>
          <a:p>
            <a:r>
              <a:rPr lang="ru-RU" sz="2800" dirty="0" smtClean="0"/>
              <a:t>- при обнаружении неисправностей, повреждений прибора учета, нарушения целостности пломб немедленно сообщать об этом в аварийно-диспетчерскую службу исполнителя;</a:t>
            </a:r>
          </a:p>
          <a:p>
            <a:r>
              <a:rPr lang="ru-RU" sz="2800" dirty="0" smtClean="0"/>
              <a:t>- допускать исполнителя для снятия показаний приборов учета, проверки их состояния, пломб, факта их наличия или отсутствия.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1259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36414" y="269751"/>
            <a:ext cx="7810959" cy="2249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5113">
              <a:lnSpc>
                <a:spcPct val="107000"/>
              </a:lnSpc>
              <a:spcAft>
                <a:spcPts val="800"/>
              </a:spcAft>
            </a:pPr>
            <a:r>
              <a:rPr lang="ru-RU" sz="2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случае выявления исполнителем услуг нарушений контрольных пломб и индикаторов антимагнитных пломб, а также пломб и устройств, позволяющих фиксировать факт несанкционированного вмешательства в работу ИПУ производится перерасчет платы с применением повышающего коэффициента. 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7240" y="2870529"/>
            <a:ext cx="111747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2438" algn="just"/>
            <a:r>
              <a:rPr lang="ru-RU" sz="2200" b="0" i="0" u="none" strike="noStrike" baseline="0" dirty="0" smtClean="0">
                <a:latin typeface="Calibri" panose="020F0502020204030204" pitchFamily="34" charset="0"/>
              </a:rPr>
              <a:t>Такой перерасчет производится за период начиная с даты установления пломб или устройств, позволяющих фиксировать факт несанкционированного вмешательства в работу прибора учета, но не ранее чем с даты проведения исполнителем предыдущей проверки и не более чем за три месяца, предшествующие дате проверки, при которой выявлено несанкционированное вмешательство в работу прибора учета, и до даты устранения такого вмешательства. </a:t>
            </a:r>
          </a:p>
          <a:p>
            <a:pPr indent="452438" algn="just"/>
            <a:endParaRPr lang="ru-RU" sz="2200" dirty="0">
              <a:latin typeface="Calibri" panose="020F0502020204030204" pitchFamily="34" charset="0"/>
            </a:endParaRPr>
          </a:p>
          <a:p>
            <a:pPr indent="452438" algn="just"/>
            <a:r>
              <a:rPr lang="ru-RU" sz="2200" b="1" i="0" u="none" strike="noStrike" baseline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Плата за коммунальную услугу пересчитывается исходя из объема, рассчитанного на основании нормативов потребления с применением повышающего коэффициента 10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18" y="0"/>
            <a:ext cx="2952520" cy="295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931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13543" y="451691"/>
            <a:ext cx="83513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Установка «умных» приборов учета электроэнергии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5758" y="1124338"/>
            <a:ext cx="6389783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5963"/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 1 января 2022 года вступили в силу требования, предусматривающие обязательную установку "умных" приборов учета.</a:t>
            </a:r>
          </a:p>
          <a:p>
            <a:pPr indent="715963"/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Умный счетчик электроэнергии — это прибор для учета расхода электричества с функцией автоматической передачи показаний и параметров электросети конечному потребителю и </a:t>
            </a:r>
            <a:r>
              <a:rPr lang="ru-RU" sz="22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энергосбытовой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компаний.</a:t>
            </a:r>
            <a:endParaRPr lang="ru-RU" sz="2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indent="715963"/>
            <a:endParaRPr lang="ru-RU" sz="2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indent="715963"/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Потребителям "умные" приборы учета позволяют следить за показаниями «онлайн». Кроме того, интеллектуальные приборы учета могут фиксировать уровень напряжения в сети, позволяя тем самым потребителям следить за качеством электроэнергии. </a:t>
            </a:r>
          </a:p>
          <a:p>
            <a:endParaRPr lang="ru-RU" sz="2200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4774" y="1124338"/>
            <a:ext cx="5097226" cy="499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38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Горизонтальный свиток 2"/>
          <p:cNvSpPr/>
          <p:nvPr/>
        </p:nvSpPr>
        <p:spPr>
          <a:xfrm>
            <a:off x="548483" y="3581400"/>
            <a:ext cx="8584631" cy="3058886"/>
          </a:xfrm>
          <a:prstGeom prst="horizontalScroll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774372" y="351315"/>
            <a:ext cx="999977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98625" indent="717550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Приобретение и установка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«умного» прибора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учета возложена на сетевые копании или поставщиков электроэнергии. </a:t>
            </a:r>
          </a:p>
          <a:p>
            <a:pPr marL="1698625" indent="717550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Замена прибора учета электрической энергии и допуск его к эксплуатации должны быть осуществлены не позднее 6 месяцев с даты выявления истечения срока эксплуатации, неисправности прибора учета в ходе проведения его проверки либо с даты признания прибора учета утраченным.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95259" y="4021624"/>
            <a:ext cx="72323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Установленные у потребителя приборы учета, не соответствующие новым требованиям, могут быть использованы вплоть до истечения срока эксплуатации либо до выхода таких приборов учета из строя или их утраты.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83" y="-5444"/>
            <a:ext cx="2952520" cy="295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77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28058" y="329544"/>
            <a:ext cx="9999773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3400" algn="just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случае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Ваш прибор учета вышел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строя, у него истек срок эксплуатации или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межповерочного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интервала, необходимо оставить соответствующую заявку:</a:t>
            </a:r>
          </a:p>
          <a:p>
            <a:pPr indent="533400" algn="just"/>
            <a:endParaRPr lang="ru-RU" sz="2800" dirty="0"/>
          </a:p>
          <a:p>
            <a:pPr indent="533400" algn="just"/>
            <a:r>
              <a:rPr lang="ru-RU" sz="2800" dirty="0"/>
              <a:t>жителям многоквартирных домов, имеющим прямые договорные отношения с гарантирующим поставщиком (ГП), необходимо обращаться непосредственно </a:t>
            </a:r>
            <a:r>
              <a:rPr lang="ru-RU" sz="2800" dirty="0" smtClean="0"/>
              <a:t>к поставщику;</a:t>
            </a:r>
            <a:endParaRPr lang="ru-RU" sz="2800" dirty="0"/>
          </a:p>
          <a:p>
            <a:pPr indent="533400" algn="just"/>
            <a:r>
              <a:rPr lang="ru-RU" sz="2800" dirty="0"/>
              <a:t>жителям многоквартирных домов, не имеющим прямых договоров с </a:t>
            </a:r>
            <a:r>
              <a:rPr lang="ru-RU" sz="2800" dirty="0" smtClean="0"/>
              <a:t>поставщиком, </a:t>
            </a:r>
            <a:r>
              <a:rPr lang="ru-RU" sz="2800" dirty="0"/>
              <a:t>необходимо обращаться </a:t>
            </a:r>
            <a:r>
              <a:rPr lang="ru-RU" sz="2800" dirty="0" smtClean="0"/>
              <a:t>в Управляющую компанию, ТСЖ и другое;</a:t>
            </a:r>
            <a:endParaRPr lang="ru-RU" sz="2800" dirty="0"/>
          </a:p>
          <a:p>
            <a:pPr indent="533400" algn="just"/>
            <a:r>
              <a:rPr lang="ru-RU" sz="2800" dirty="0"/>
              <a:t>жителям частного сектора — в сетевую организацию, к сетям которой присоединено </a:t>
            </a:r>
            <a:r>
              <a:rPr lang="ru-RU" sz="2800" dirty="0" smtClean="0"/>
              <a:t>домовладение</a:t>
            </a:r>
            <a:endParaRPr lang="ru-RU" sz="2800" dirty="0"/>
          </a:p>
          <a:p>
            <a:pPr indent="533400"/>
            <a:endParaRPr lang="ru-RU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762000" y="2242457"/>
            <a:ext cx="936171" cy="22860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762000" y="3461657"/>
            <a:ext cx="936171" cy="22860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761999" y="4833257"/>
            <a:ext cx="936171" cy="228600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Выноска со стрелкой вверх 8"/>
          <p:cNvSpPr/>
          <p:nvPr/>
        </p:nvSpPr>
        <p:spPr>
          <a:xfrm>
            <a:off x="1926770" y="5663754"/>
            <a:ext cx="8817429" cy="900332"/>
          </a:xfrm>
          <a:prstGeom prst="upArrowCallout">
            <a:avLst/>
          </a:prstGeom>
          <a:solidFill>
            <a:schemeClr val="bg1"/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Замена счетчика производится в течение 6 месяцев 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85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8690" y="525780"/>
            <a:ext cx="105498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Раздельный сбор отходов и дальнейшая переработка 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182" y="2337022"/>
            <a:ext cx="7125868" cy="400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67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0356" y="594879"/>
            <a:ext cx="1065711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ru-RU" sz="2800" b="1" i="0" dirty="0" smtClean="0">
                <a:solidFill>
                  <a:schemeClr val="accent6">
                    <a:lumMod val="50000"/>
                  </a:schemeClr>
                </a:solidFill>
                <a:effectLst/>
                <a:latin typeface="inherit"/>
              </a:rPr>
              <a:t>Ежегодно 50 % производимых пластмасс составляют одноразовые пластиковые изделия.</a:t>
            </a:r>
          </a:p>
          <a:p>
            <a:pPr fontAlgn="base"/>
            <a:endParaRPr lang="ru-RU" sz="2800" b="1" i="0" dirty="0" smtClean="0">
              <a:solidFill>
                <a:schemeClr val="accent6">
                  <a:lumMod val="50000"/>
                </a:schemeClr>
              </a:solidFill>
              <a:effectLst/>
              <a:latin typeface="inherit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2800" b="1" i="0" dirty="0" smtClean="0">
                <a:solidFill>
                  <a:schemeClr val="accent6">
                    <a:lumMod val="50000"/>
                  </a:schemeClr>
                </a:solidFill>
                <a:effectLst/>
                <a:latin typeface="inherit"/>
              </a:rPr>
              <a:t>Половина всех пластмасс, которые когда-либо производились, была произведена за последние 15 лет.</a:t>
            </a:r>
          </a:p>
          <a:p>
            <a:pPr fontAlgn="base"/>
            <a:endParaRPr lang="ru-RU" sz="2800" b="1" i="0" dirty="0" smtClean="0">
              <a:solidFill>
                <a:schemeClr val="accent6">
                  <a:lumMod val="50000"/>
                </a:schemeClr>
              </a:solidFill>
              <a:effectLst/>
              <a:latin typeface="inherit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2800" b="1" i="0" dirty="0" smtClean="0">
                <a:solidFill>
                  <a:schemeClr val="accent6">
                    <a:lumMod val="50000"/>
                  </a:schemeClr>
                </a:solidFill>
                <a:effectLst/>
                <a:latin typeface="inherit"/>
              </a:rPr>
              <a:t>40 % производимых пластмасс упаковывается и выбрасывается после одного использования.</a:t>
            </a:r>
            <a:endParaRPr lang="ru-RU" sz="2800" b="1" i="0" dirty="0">
              <a:solidFill>
                <a:schemeClr val="accent6">
                  <a:lumMod val="50000"/>
                </a:schemeClr>
              </a:solidFill>
              <a:effectLst/>
              <a:latin typeface="inheri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2" y="3878748"/>
            <a:ext cx="3077254" cy="297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80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42" y="269965"/>
            <a:ext cx="10352315" cy="620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93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1742" y="1012093"/>
            <a:ext cx="1054825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</a:rPr>
              <a:t>В Свердловской области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</a:rPr>
              <a:t>создана интерактивная карта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</a:rPr>
              <a:t>пунктов раздельного сбора отходов, на которой отмечены места их размещения и время работы. 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</a:endParaRPr>
          </a:p>
          <a:p>
            <a:pPr algn="ctr"/>
            <a:endParaRPr lang="ru-RU" sz="2400" b="1" dirty="0" smtClean="0">
              <a:solidFill>
                <a:srgbClr val="3B3B3B"/>
              </a:solidFill>
              <a:latin typeface="Verdana" panose="020B0604030504040204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3B3B3B"/>
                </a:solidFill>
                <a:latin typeface="Verdana" panose="020B0604030504040204" pitchFamily="34" charset="0"/>
              </a:rPr>
              <a:t>Карта </a:t>
            </a:r>
            <a:r>
              <a:rPr lang="ru-RU" sz="2400" b="1" dirty="0">
                <a:solidFill>
                  <a:srgbClr val="3B3B3B"/>
                </a:solidFill>
                <a:latin typeface="Verdana" panose="020B0604030504040204" pitchFamily="34" charset="0"/>
              </a:rPr>
              <a:t>позволяет узнать, какие именно отходы принимаются по конкретному адресу (макулатура, ртутьсодержащие отходы, батарейки, неиспользуемая одежда или детские игрушки и тому подобное). 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17923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256" y="87085"/>
            <a:ext cx="10069286" cy="6624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21971" y="674914"/>
            <a:ext cx="93834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Наибольшую часть выбрасываемого мусора составляют упаковки от товаров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43000" y="1990636"/>
            <a:ext cx="60960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/>
              <a:t>Чтобы упаковка была безопасной для человека и окружающей среды, а также для возможности ее дальнейшей переработки, в законодательстве устанавливаются специальные </a:t>
            </a:r>
            <a:r>
              <a:rPr lang="ru-RU" sz="2800" dirty="0" smtClean="0"/>
              <a:t>требования и обозначения.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036" y="2634344"/>
            <a:ext cx="4650511" cy="309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05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1770" y="163146"/>
            <a:ext cx="10985326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Требования к упаковке товаров установлены, в частности:</a:t>
            </a:r>
          </a:p>
          <a:p>
            <a:pPr marL="285750" indent="-285750">
              <a:buFontTx/>
              <a:buChar char="-"/>
            </a:pPr>
            <a:r>
              <a:rPr lang="ru-RU" sz="2800" b="1" dirty="0" smtClean="0"/>
              <a:t>Техническим регламентом Таможенного </a:t>
            </a:r>
            <a:r>
              <a:rPr lang="ru-RU" sz="2800" b="1" dirty="0"/>
              <a:t>союза </a:t>
            </a:r>
            <a:r>
              <a:rPr lang="ru-RU" sz="2800" b="1" dirty="0" smtClean="0"/>
              <a:t>«О </a:t>
            </a:r>
            <a:r>
              <a:rPr lang="ru-RU" sz="2800" b="1" dirty="0"/>
              <a:t>безопасности </a:t>
            </a:r>
            <a:r>
              <a:rPr lang="ru-RU" sz="2800" b="1" dirty="0" smtClean="0"/>
              <a:t>упаковки», принят Решением </a:t>
            </a:r>
            <a:r>
              <a:rPr lang="ru-RU" sz="2800" b="1" dirty="0"/>
              <a:t>Комиссии Таможенного союза от 16.08.2011 N </a:t>
            </a:r>
            <a:r>
              <a:rPr lang="ru-RU" sz="2800" b="1" dirty="0" smtClean="0"/>
              <a:t>769</a:t>
            </a:r>
          </a:p>
          <a:p>
            <a:pPr marL="285750" indent="-285750">
              <a:buFontTx/>
              <a:buChar char="-"/>
            </a:pPr>
            <a:r>
              <a:rPr lang="ru-RU" sz="2800" b="1" dirty="0" smtClean="0"/>
              <a:t>Законом РФ «О защите </a:t>
            </a:r>
            <a:r>
              <a:rPr lang="ru-RU" sz="2800" b="1" dirty="0"/>
              <a:t>прав потребителей» от 07.02.1992 </a:t>
            </a:r>
            <a:r>
              <a:rPr lang="en-US" sz="2800" b="1" dirty="0"/>
              <a:t>N 2300-1</a:t>
            </a:r>
          </a:p>
          <a:p>
            <a:endParaRPr lang="ru-RU" dirty="0"/>
          </a:p>
          <a:p>
            <a:r>
              <a:rPr lang="ru-RU" sz="2800" b="1" dirty="0" smtClean="0"/>
              <a:t>Регламент </a:t>
            </a:r>
            <a:r>
              <a:rPr lang="ru-RU" sz="2800" b="1" dirty="0"/>
              <a:t>призван</a:t>
            </a:r>
            <a:r>
              <a:rPr lang="ru-RU" sz="2800" dirty="0"/>
              <a:t> обеспечить сохранность окружающей среды: атмосферы, грунта, воды, растений и животных, т.к. определяет требования к составу  сырья,  из которого изготавливается упаковочный материал. Он содержит также требования к информации, размещаемой на упаковке </a:t>
            </a:r>
            <a:r>
              <a:rPr lang="ru-RU" sz="2800" dirty="0" smtClean="0"/>
              <a:t>с </a:t>
            </a:r>
            <a:r>
              <a:rPr lang="ru-RU" sz="2800" dirty="0"/>
              <a:t>целью  предотвращения действий продавца (изготовителя), вводящих в заблуждение потребителей.</a:t>
            </a:r>
          </a:p>
        </p:txBody>
      </p:sp>
    </p:spTree>
    <p:extLst>
      <p:ext uri="{BB962C8B-B14F-4D97-AF65-F5344CB8AC3E}">
        <p14:creationId xmlns:p14="http://schemas.microsoft.com/office/powerpoint/2010/main" val="208226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1563" y="86916"/>
            <a:ext cx="10922696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Маркировка упаковки должна содержать информацию, необходимую для идентификации материала, из которого изготавливается упаковка (укупорочные средства), в целях облегчения сбора и повторного использования упаковки:</a:t>
            </a:r>
          </a:p>
          <a:p>
            <a:endParaRPr lang="ru-RU" sz="32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-    Единый 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знак обращения 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продукции,</a:t>
            </a:r>
            <a:endParaRPr lang="ru-RU" sz="3200" dirty="0"/>
          </a:p>
          <a:p>
            <a:pPr marL="457200" indent="-457200">
              <a:buFontTx/>
              <a:buChar char="-"/>
            </a:pP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цифровой код и (или) буквенное обозначение (аббревиатуру) материала, из которого изготавливается упаковка,</a:t>
            </a:r>
          </a:p>
          <a:p>
            <a:pPr marL="457200" indent="-457200">
              <a:buFontTx/>
              <a:buChar char="-"/>
            </a:pP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предназначение для контакта с пищевой продукцией,</a:t>
            </a:r>
          </a:p>
          <a:p>
            <a:pPr marL="457200" indent="-457200">
              <a:buFontTx/>
              <a:buChar char="-"/>
            </a:pP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информация о возможности утилизации  использованной упаковки – «петля Мебиуса».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71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3794066"/>
              </p:ext>
            </p:extLst>
          </p:nvPr>
        </p:nvGraphicFramePr>
        <p:xfrm>
          <a:off x="476250" y="238125"/>
          <a:ext cx="10371290" cy="651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5" name="Документ" r:id="rId5" imgW="9248244" imgH="6514664" progId="Word.Document.12">
                  <p:embed/>
                </p:oleObj>
              </mc:Choice>
              <mc:Fallback>
                <p:oleObj name="Документ" r:id="rId5" imgW="9248244" imgH="651466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6250" y="238125"/>
                        <a:ext cx="10371290" cy="651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732724" y="801666"/>
            <a:ext cx="227973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Примеры маркировки пластиковой упаковки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44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9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40494" y="550525"/>
            <a:ext cx="94571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Символ, обозначающий возможность утилизации использованной упаковки, - петля Мебиуса</a:t>
            </a:r>
            <a:endParaRPr lang="ru-RU" sz="32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7231" y="2401786"/>
            <a:ext cx="7808966" cy="267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39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93571" y="423151"/>
            <a:ext cx="89099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 algn="ctr"/>
            <a:r>
              <a:rPr lang="ru-RU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потребитель временно отсутствует в жилом помещении и не производит мусор, </a:t>
            </a:r>
          </a:p>
          <a:p>
            <a:pPr indent="358775" algn="ctr"/>
            <a:r>
              <a:rPr lang="ru-RU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 вправе потребовать перерасчет оплаты</a:t>
            </a:r>
            <a:endParaRPr lang="ru-RU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9701" y="2495724"/>
            <a:ext cx="879565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Перерасчет возможен при временном, то есть более 5 полных календарных дней подряд, отсутствии в жилом помещении потребителя коммунальной услуги на основании заявления и документов, подтверждающих продолжительность периода временного отсутствия.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32441" y="4585034"/>
            <a:ext cx="969917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/>
            <a:r>
              <a:rPr lang="ru-RU" sz="2400" dirty="0" smtClean="0"/>
              <a:t>Для перерасчета следует обратиться в управляющую организацию, товарищество собственников жилья, жилищный кооператив или в ресурсоснабжающую организацию и к региональному оператору по обращению с твердыми коммунальными отходами с заявлением о перерасчете размера платы и подтверждающими документами.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86" y="25585"/>
            <a:ext cx="2470139" cy="2470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8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488" y="1004388"/>
            <a:ext cx="59109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Рациональный выбор безопасных и качественных товаров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658" y="1276530"/>
            <a:ext cx="4930572" cy="493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75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 txBox="1">
            <a:spLocks/>
          </p:cNvSpPr>
          <p:nvPr/>
        </p:nvSpPr>
        <p:spPr>
          <a:xfrm>
            <a:off x="1381373" y="177952"/>
            <a:ext cx="9502938" cy="72008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600" b="1" dirty="0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Маркировка товара – основной источник информации о товаре</a:t>
            </a:r>
            <a:endParaRPr lang="ru-RU" sz="2600" dirty="0">
              <a:solidFill>
                <a:srgbClr val="000099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0259" y="1499904"/>
            <a:ext cx="10185166" cy="4561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65113">
              <a:spcBef>
                <a:spcPct val="20000"/>
              </a:spcBef>
              <a:spcAft>
                <a:spcPts val="0"/>
              </a:spcAft>
              <a:buClr>
                <a:srgbClr val="98C723"/>
              </a:buClr>
              <a:buFont typeface="Wingdings" panose="05000000000000000000" pitchFamily="2" charset="2"/>
              <a:buChar char="§"/>
              <a:defRPr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Маркировка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 должна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достоверной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читаемой и доступной для осмотра и идентификации.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ct val="20000"/>
              </a:spcBef>
              <a:spcAft>
                <a:spcPts val="0"/>
              </a:spcAft>
              <a:buClr>
                <a:srgbClr val="98C723"/>
              </a:buClr>
              <a:defRPr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65113">
              <a:buFont typeface="Wingdings" panose="05000000000000000000" pitchFamily="2" charset="2"/>
              <a:buChar char="§"/>
            </a:pPr>
            <a:r>
              <a:rPr lang="ru-RU" sz="2200" dirty="0">
                <a:latin typeface="Times New Roman"/>
              </a:rPr>
              <a:t>Маркировка и информация должна </a:t>
            </a:r>
            <a:r>
              <a:rPr lang="ru-RU" sz="2200" dirty="0" smtClean="0">
                <a:latin typeface="Times New Roman"/>
              </a:rPr>
              <a:t>быть представлена </a:t>
            </a:r>
            <a:r>
              <a:rPr lang="ru-RU" sz="2200" dirty="0">
                <a:latin typeface="Times New Roman"/>
              </a:rPr>
              <a:t>на русском языке или государственном языке </a:t>
            </a:r>
            <a:r>
              <a:rPr lang="ru-RU" sz="2200" dirty="0" smtClean="0">
                <a:latin typeface="Times New Roman"/>
              </a:rPr>
              <a:t>государства, </a:t>
            </a:r>
            <a:r>
              <a:rPr lang="ru-RU" sz="2200" dirty="0">
                <a:latin typeface="Times New Roman"/>
              </a:rPr>
              <a:t>на территории которого </a:t>
            </a:r>
            <a:r>
              <a:rPr lang="ru-RU" sz="2200" dirty="0" smtClean="0">
                <a:latin typeface="Times New Roman"/>
              </a:rPr>
              <a:t>изделие </a:t>
            </a:r>
            <a:r>
              <a:rPr lang="ru-RU" sz="2200" dirty="0">
                <a:latin typeface="Times New Roman"/>
              </a:rPr>
              <a:t>производится и реализуется потребителю</a:t>
            </a:r>
            <a:r>
              <a:rPr lang="ru-RU" sz="2200" dirty="0" smtClean="0">
                <a:latin typeface="Times New Roman"/>
              </a:rPr>
              <a:t>.</a:t>
            </a:r>
          </a:p>
          <a:p>
            <a:endParaRPr lang="ru-RU" sz="2200" dirty="0">
              <a:latin typeface="Times New Roman"/>
            </a:endParaRPr>
          </a:p>
          <a:p>
            <a:pPr indent="265113">
              <a:buFont typeface="Arial" panose="020B0604020202020204" pitchFamily="34" charset="0"/>
              <a:buChar char="•"/>
            </a:pPr>
            <a:r>
              <a:rPr lang="ru-RU" sz="2200" dirty="0">
                <a:latin typeface="Times New Roman"/>
              </a:rPr>
              <a:t>Для импортной продукции </a:t>
            </a:r>
            <a:r>
              <a:rPr lang="ru-RU" sz="2200" dirty="0" smtClean="0">
                <a:latin typeface="Times New Roman"/>
              </a:rPr>
              <a:t>допускается наименование </a:t>
            </a:r>
            <a:r>
              <a:rPr lang="ru-RU" sz="2200" dirty="0">
                <a:latin typeface="Times New Roman"/>
              </a:rPr>
              <a:t>страны, где изготовлена продукция, наименование изготовителя и его юридический адрес указывать с использованием букв латинского алфавита</a:t>
            </a:r>
            <a:r>
              <a:rPr lang="ru-RU" sz="2200" dirty="0" smtClean="0">
                <a:latin typeface="Times New Roman"/>
              </a:rPr>
              <a:t>.</a:t>
            </a:r>
          </a:p>
          <a:p>
            <a:endParaRPr lang="ru-RU" sz="2200" dirty="0">
              <a:latin typeface="Times New Roman"/>
            </a:endParaRPr>
          </a:p>
          <a:p>
            <a:pPr indent="265113">
              <a:buFont typeface="Wingdings" panose="05000000000000000000" pitchFamily="2" charset="2"/>
              <a:buChar char="§"/>
            </a:pPr>
            <a:r>
              <a:rPr lang="ru-RU" sz="2200" b="1" dirty="0">
                <a:latin typeface="Times New Roman"/>
              </a:rPr>
              <a:t>Не допускаются указания </a:t>
            </a:r>
            <a:r>
              <a:rPr lang="ru-RU" sz="2200" b="1" dirty="0" smtClean="0">
                <a:latin typeface="Times New Roman"/>
              </a:rPr>
              <a:t>«экологически чистая» и </a:t>
            </a:r>
            <a:r>
              <a:rPr lang="ru-RU" sz="2200" b="1" dirty="0">
                <a:latin typeface="Times New Roman"/>
              </a:rPr>
              <a:t>другие аналогичные указания без соответствующих подтверждений.</a:t>
            </a:r>
          </a:p>
        </p:txBody>
      </p:sp>
    </p:spTree>
    <p:extLst>
      <p:ext uri="{BB962C8B-B14F-4D97-AF65-F5344CB8AC3E}">
        <p14:creationId xmlns:p14="http://schemas.microsoft.com/office/powerpoint/2010/main" val="310404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7057" y="167249"/>
            <a:ext cx="966651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рационального использования ресурсов правильно  выбирайте энергосберегающие товары </a:t>
            </a:r>
          </a:p>
          <a:p>
            <a:pPr algn="ctr"/>
            <a:r>
              <a:rPr lang="ru-RU" sz="2800" b="1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800" b="1" dirty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экономичным </a:t>
            </a:r>
            <a:r>
              <a:rPr lang="ru-RU" sz="2800" b="1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энергопотреблением</a:t>
            </a:r>
          </a:p>
          <a:p>
            <a:pPr algn="ctr"/>
            <a:r>
              <a:rPr lang="ru-RU" sz="2800" dirty="0" smtClean="0">
                <a:solidFill>
                  <a:prstClr val="black"/>
                </a:solidFill>
              </a:rPr>
              <a:t> </a:t>
            </a:r>
          </a:p>
          <a:p>
            <a:r>
              <a:rPr lang="ru-RU" sz="2800" dirty="0" smtClean="0">
                <a:solidFill>
                  <a:prstClr val="black"/>
                </a:solidFill>
              </a:rPr>
              <a:t>Бытовые приборы должны иметь соответствующую маркировку:</a:t>
            </a:r>
            <a:endParaRPr lang="ru-RU" sz="2800" dirty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6268" y="3448859"/>
            <a:ext cx="48571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5B9BD5">
                    <a:lumMod val="75000"/>
                  </a:srgbClr>
                </a:solidFill>
              </a:rPr>
              <a:t>Классы энергетической эффективности </a:t>
            </a:r>
            <a:endParaRPr lang="ru-RU" sz="2800" b="1" dirty="0">
              <a:solidFill>
                <a:srgbClr val="5B9BD5">
                  <a:lumMod val="75000"/>
                </a:srgbClr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 rot="16200000">
            <a:off x="4579725" y="3825802"/>
            <a:ext cx="560438" cy="3736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404" y="2794949"/>
            <a:ext cx="6780168" cy="368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3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02972" y="326571"/>
            <a:ext cx="8577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Использование энергосберегающих ламп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59970" y="743288"/>
            <a:ext cx="10711543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/>
            <a:r>
              <a:rPr lang="ru-RU" sz="2800" dirty="0" smtClean="0"/>
              <a:t>До </a:t>
            </a:r>
            <a:r>
              <a:rPr lang="ru-RU" sz="2800" dirty="0"/>
              <a:t>2011 года в России использовались в основном лампы накаливания, которые с течением времени постепенно заменялись люминесцентными и светодиодными (LED) лампами</a:t>
            </a:r>
            <a:r>
              <a:rPr lang="ru-RU" sz="2800" dirty="0" smtClean="0"/>
              <a:t>.</a:t>
            </a:r>
          </a:p>
          <a:p>
            <a:pPr indent="446088"/>
            <a:r>
              <a:rPr lang="ru-RU" sz="2800" dirty="0"/>
              <a:t>С 1 января 2011 года не </a:t>
            </a:r>
            <a:r>
              <a:rPr lang="ru-RU" sz="2800" dirty="0" smtClean="0"/>
              <a:t>допускаются к </a:t>
            </a:r>
            <a:r>
              <a:rPr lang="ru-RU" sz="2800" dirty="0"/>
              <a:t>продаже электрические лампы накаливания мощностью сто ватт и более.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257" y="2949088"/>
            <a:ext cx="5867398" cy="390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32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429" y="951509"/>
            <a:ext cx="8795657" cy="561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42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81743" y="237253"/>
            <a:ext cx="939437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6088"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Органическая продукция – это 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экологически чистые сельскохозяйственная продукция, сырье и продовольствие, производство которых соответствует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требованиям, установленным законодательством.  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34143" y="2330134"/>
            <a:ext cx="107659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Arial" panose="020B0604020202020204" pitchFamily="34" charset="0"/>
              </a:rPr>
              <a:t>Органическая продукция маркируется специальным </a:t>
            </a:r>
            <a:r>
              <a:rPr lang="ru-RU" sz="2400" dirty="0">
                <a:latin typeface="Arial" panose="020B0604020202020204" pitchFamily="34" charset="0"/>
              </a:rPr>
              <a:t>знаком </a:t>
            </a:r>
            <a:r>
              <a:rPr lang="ru-RU" sz="2400" dirty="0" smtClean="0">
                <a:latin typeface="Arial" panose="020B0604020202020204" pitchFamily="34" charset="0"/>
              </a:rPr>
              <a:t>и средством </a:t>
            </a:r>
            <a:r>
              <a:rPr lang="ru-RU" sz="2400" dirty="0">
                <a:latin typeface="Arial" panose="020B0604020202020204" pitchFamily="34" charset="0"/>
              </a:rPr>
              <a:t>идентификации органической продукции в виде </a:t>
            </a:r>
            <a:r>
              <a:rPr lang="ru-RU" sz="2400" dirty="0" smtClean="0">
                <a:latin typeface="Arial" panose="020B0604020202020204" pitchFamily="34" charset="0"/>
              </a:rPr>
              <a:t>штрихового </a:t>
            </a:r>
            <a:r>
              <a:rPr lang="ru-RU" sz="2400" dirty="0">
                <a:latin typeface="Arial" panose="020B0604020202020204" pitchFamily="34" charset="0"/>
              </a:rPr>
              <a:t>кода.</a:t>
            </a:r>
          </a:p>
          <a:p>
            <a:pPr algn="ctr"/>
            <a:endParaRPr lang="ru-RU" sz="2400" dirty="0">
              <a:latin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313" y="3408970"/>
            <a:ext cx="3940629" cy="323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1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829" y="1379239"/>
            <a:ext cx="3543319" cy="531377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49149" y="143772"/>
            <a:ext cx="1005538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Примеры маркировки 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продовольственной продукции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знаком 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«органическая»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21" y="1806951"/>
            <a:ext cx="4895850" cy="4886058"/>
          </a:xfrm>
          <a:prstGeom prst="rect">
            <a:avLst/>
          </a:prstGeom>
        </p:spPr>
      </p:pic>
      <p:sp>
        <p:nvSpPr>
          <p:cNvPr id="6" name="Стрелка влево 5"/>
          <p:cNvSpPr/>
          <p:nvPr/>
        </p:nvSpPr>
        <p:spPr>
          <a:xfrm>
            <a:off x="10532449" y="5083629"/>
            <a:ext cx="1469571" cy="359228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 rot="2839543">
            <a:off x="5403415" y="2170570"/>
            <a:ext cx="381000" cy="1673424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246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86" y="25585"/>
            <a:ext cx="2470139" cy="247013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418113" y="678321"/>
            <a:ext cx="742405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/>
              </a:rPr>
              <a:t>«</a:t>
            </a:r>
            <a:r>
              <a:rPr lang="ru-RU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/>
              </a:rPr>
              <a:t>Гринвошинг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/>
              </a:rPr>
              <a:t>» 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/>
              </a:rPr>
              <a:t>— необоснованное позиционирование товара или услуги в качестве </a:t>
            </a:r>
            <a:r>
              <a:rPr lang="ru-RU" sz="2800" b="1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/>
              </a:rPr>
              <a:t>экологичного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/>
              </a:rPr>
              <a:t>.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97427" y="2959465"/>
            <a:ext cx="745671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Например, если на упаковке товара содержатся надписи —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"растительная", "натуральная" косметика; "косметика, созданная природой"; "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биокосметика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&amp;quot"/>
                <a:ea typeface="Times New Roman" panose="02020603050405020304" pitchFamily="18" charset="0"/>
                <a:cs typeface="Times New Roman" panose="02020603050405020304" pitchFamily="18" charset="0"/>
              </a:rPr>
              <a:t>" — это не обязывает её действительно быть такой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0857" y="3029541"/>
            <a:ext cx="3701143" cy="370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2882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80457" y="272143"/>
            <a:ext cx="9339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Примеры «</a:t>
            </a:r>
            <a:r>
              <a:rPr lang="ru-RU" sz="32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гривошинга</a:t>
            </a: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</a:t>
            </a:r>
            <a:endParaRPr lang="ru-RU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16428" y="1227301"/>
            <a:ext cx="677091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400" dirty="0" smtClean="0"/>
              <a:t>зелёный </a:t>
            </a:r>
            <a:r>
              <a:rPr lang="ru-RU" sz="2400" dirty="0"/>
              <a:t>цвет упаковки плюс надписи «фитотерапия», «природная» и т.д. ассоциируются с </a:t>
            </a:r>
            <a:r>
              <a:rPr lang="ru-RU" sz="2400" dirty="0" err="1"/>
              <a:t>экологичностью</a:t>
            </a:r>
            <a:r>
              <a:rPr lang="ru-RU" sz="2400" dirty="0"/>
              <a:t> и натуральностью </a:t>
            </a:r>
            <a:r>
              <a:rPr lang="ru-RU" sz="2400" dirty="0" smtClean="0"/>
              <a:t>продукта,</a:t>
            </a:r>
          </a:p>
          <a:p>
            <a:endParaRPr lang="ru-RU" sz="2400" dirty="0"/>
          </a:p>
          <a:p>
            <a:pPr marL="342900" indent="-342900">
              <a:buFontTx/>
              <a:buChar char="-"/>
            </a:pPr>
            <a:r>
              <a:rPr lang="ru-RU" sz="2400" dirty="0" smtClean="0"/>
              <a:t>на </a:t>
            </a:r>
            <a:r>
              <a:rPr lang="ru-RU" sz="2400" dirty="0"/>
              <a:t>упаковке </a:t>
            </a:r>
            <a:r>
              <a:rPr lang="ru-RU" sz="2400" dirty="0" smtClean="0"/>
              <a:t>размещены такие </a:t>
            </a:r>
            <a:r>
              <a:rPr lang="ru-RU" sz="2400" dirty="0"/>
              <a:t>слова, как натуральный, </a:t>
            </a:r>
            <a:r>
              <a:rPr lang="ru-RU" sz="2400" dirty="0" err="1"/>
              <a:t>Natural</a:t>
            </a:r>
            <a:r>
              <a:rPr lang="ru-RU" sz="2400" dirty="0"/>
              <a:t>, БИО, растительный и т.д. </a:t>
            </a:r>
            <a:r>
              <a:rPr lang="ru-RU" sz="2400" dirty="0" smtClean="0"/>
              <a:t>Это не </a:t>
            </a:r>
            <a:r>
              <a:rPr lang="ru-RU" sz="2400" dirty="0"/>
              <a:t>значит, что </a:t>
            </a:r>
            <a:r>
              <a:rPr lang="ru-RU" sz="2400" dirty="0" smtClean="0"/>
              <a:t>состав продукта с такой надписью будет </a:t>
            </a:r>
            <a:r>
              <a:rPr lang="ru-RU" sz="2400" dirty="0"/>
              <a:t>на 100% органический или </a:t>
            </a:r>
            <a:r>
              <a:rPr lang="ru-RU" sz="2400" dirty="0" smtClean="0"/>
              <a:t>натуральный.</a:t>
            </a:r>
          </a:p>
          <a:p>
            <a:pPr marL="342900" indent="-342900">
              <a:buFontTx/>
              <a:buChar char="-"/>
            </a:pPr>
            <a:endParaRPr lang="ru-RU" sz="2400" dirty="0"/>
          </a:p>
          <a:p>
            <a:pPr marL="342900" indent="-342900">
              <a:buFontTx/>
              <a:buChar char="-"/>
            </a:pPr>
            <a:r>
              <a:rPr lang="ru-RU" sz="2400" dirty="0" smtClean="0"/>
              <a:t>ссылка </a:t>
            </a:r>
            <a:r>
              <a:rPr lang="ru-RU" sz="2400" dirty="0"/>
              <a:t>на растительные компоненты – «на основе трав», «живая косметика» и т.д</a:t>
            </a:r>
            <a:r>
              <a:rPr lang="ru-RU" sz="2400" dirty="0" smtClean="0"/>
              <a:t>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0378" y="2057401"/>
            <a:ext cx="4565936" cy="2950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4648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5029" y="450894"/>
            <a:ext cx="643281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ctr"/>
            <a:r>
              <a:rPr lang="ru-RU" sz="2800" dirty="0"/>
              <a:t>Заявление об </a:t>
            </a:r>
            <a:r>
              <a:rPr lang="ru-RU" sz="2800" dirty="0" err="1"/>
              <a:t>экологичности</a:t>
            </a:r>
            <a:r>
              <a:rPr lang="ru-RU" sz="2800" dirty="0"/>
              <a:t> может быть правдивым, но совершенно бесполезным для потребителя. </a:t>
            </a:r>
            <a:endParaRPr lang="ru-RU" sz="2800" dirty="0" smtClean="0"/>
          </a:p>
          <a:p>
            <a:endParaRPr lang="ru-RU" sz="2800" dirty="0"/>
          </a:p>
          <a:p>
            <a:endParaRPr lang="ru-RU" sz="2800" dirty="0" smtClean="0"/>
          </a:p>
          <a:p>
            <a:pPr indent="446088"/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Например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, на растительном масле любят писать, что оно «не содержит холестерина». Это рекламный трюк: холестерин вообще никогда не содержится в растительных маслах, он есть только в продуктах животного происхождения.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924" y="675162"/>
            <a:ext cx="5245329" cy="524532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15" y="450894"/>
            <a:ext cx="1298548" cy="1298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7799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257" y="1318166"/>
            <a:ext cx="10559143" cy="2929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>
              <a:solidFill>
                <a:srgbClr val="555555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algn="just">
              <a:buSzPts val="1000"/>
              <a:tabLst>
                <a:tab pos="457200" algn="l"/>
              </a:tabLst>
            </a:pP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посмотрите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есть ли у 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продукции сертификат 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органической косметики. Это может быть BDIH,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NaTrue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ICEA,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Ecocert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USDA и т.д. Если они есть, то продукт действительно органический и натуральный! Смело пользуйтесь! </a:t>
            </a:r>
            <a:endParaRPr lang="ru-RU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8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1400" dirty="0">
              <a:solidFill>
                <a:srgbClr val="555555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8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1400" dirty="0" smtClean="0">
              <a:solidFill>
                <a:srgbClr val="555555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8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1400" dirty="0">
              <a:solidFill>
                <a:srgbClr val="555555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10542" y="228600"/>
            <a:ext cx="60524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Советы потребителям при выборе натуральной косметики 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3" name="Рисунок 6" descr="https://zpp.rospotrebnadzor.ru/Upload/Images%20GIS%20ZPP/Ecocer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5051" y="3892736"/>
            <a:ext cx="1664229" cy="130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Рисунок 5" descr="https://zpp.rospotrebnadzor.ru/Upload/Images%20GIS%20ZPP/BDIH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665" y="3892736"/>
            <a:ext cx="1278262" cy="131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Рисунок 4" descr="https://zpp.rospotrebnadzor.ru/Upload/Images%20GIS%20ZPP/ICE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086" y="3896050"/>
            <a:ext cx="1310455" cy="1310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Рисунок 3" descr="https://zpp.rospotrebnadzor.ru/Upload/Images%20GIS%20ZPP/Nature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516" y="3911239"/>
            <a:ext cx="1233891" cy="130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Рисунок 2" descr="https://zpp.rospotrebnadzor.ru/Upload/Images%20GIS%20ZPP/USDA%20Organic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77" y="3912287"/>
            <a:ext cx="1332819" cy="1332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5791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637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599" y="349337"/>
            <a:ext cx="10559143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Научитесь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читать состав! </a:t>
            </a:r>
            <a:endParaRPr lang="ru-RU" sz="28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2800" dirty="0" smtClean="0">
              <a:solidFill>
                <a:srgbClr val="55555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SzPts val="1000"/>
              <a:tabLst>
                <a:tab pos="457200" algn="l"/>
              </a:tabLst>
            </a:pPr>
            <a:r>
              <a:rPr lang="ru-RU" sz="2800" dirty="0" smtClean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Обращайте </a:t>
            </a:r>
            <a:r>
              <a:rPr lang="ru-RU" sz="2800" dirty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внимание, чтобы в составе этой вроде бы натуральной косметики не должно быть таких ингредиентов, </a:t>
            </a:r>
            <a:r>
              <a:rPr lang="ru-RU" sz="2800" dirty="0" smtClean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как:</a:t>
            </a:r>
          </a:p>
          <a:p>
            <a:pPr marL="457200" lvl="0" indent="-457200" algn="just">
              <a:buSzPts val="1000"/>
              <a:buFontTx/>
              <a:buChar char="-"/>
              <a:tabLst>
                <a:tab pos="457200" algn="l"/>
              </a:tabLst>
            </a:pPr>
            <a:r>
              <a:rPr lang="ru-RU" sz="2800" b="1" dirty="0" smtClean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SLS </a:t>
            </a:r>
            <a:r>
              <a:rPr lang="ru-RU" sz="2800" b="1" dirty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b="1" dirty="0" err="1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Sodium</a:t>
            </a:r>
            <a:r>
              <a:rPr lang="ru-RU" sz="2800" b="1" dirty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Lauryl</a:t>
            </a:r>
            <a:r>
              <a:rPr lang="ru-RU" sz="2800" b="1" dirty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Sulfat</a:t>
            </a:r>
            <a:r>
              <a:rPr lang="ru-RU" sz="2800" b="1" dirty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Sodium</a:t>
            </a:r>
            <a:r>
              <a:rPr lang="ru-RU" sz="2800" b="1" dirty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Laureth</a:t>
            </a:r>
            <a:r>
              <a:rPr lang="ru-RU" sz="2800" b="1" dirty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Sulfat</a:t>
            </a:r>
            <a:r>
              <a:rPr lang="ru-RU" sz="2800" b="1" dirty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endParaRPr lang="ru-RU" sz="2800" b="1" dirty="0" smtClean="0">
              <a:solidFill>
                <a:srgbClr val="55555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SzPts val="1000"/>
              <a:buFontTx/>
              <a:buChar char="-"/>
              <a:tabLst>
                <a:tab pos="457200" algn="l"/>
              </a:tabLst>
            </a:pPr>
            <a:r>
              <a:rPr lang="ru-RU" sz="2800" b="1" dirty="0" smtClean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b="1" dirty="0" err="1" smtClean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Dimethicone</a:t>
            </a:r>
            <a:r>
              <a:rPr lang="ru-RU" sz="2800" b="1" dirty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800" b="1" dirty="0" smtClean="0">
              <a:solidFill>
                <a:srgbClr val="55555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SzPts val="1000"/>
              <a:buFontTx/>
              <a:buChar char="-"/>
              <a:tabLst>
                <a:tab pos="457200" algn="l"/>
              </a:tabLst>
            </a:pPr>
            <a:r>
              <a:rPr lang="ru-RU" sz="2800" b="1" dirty="0" smtClean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b="1" dirty="0" err="1" smtClean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Cyclomethicone,Сyclopentoxilase</a:t>
            </a:r>
            <a:r>
              <a:rPr lang="ru-RU" sz="2800" b="1" dirty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800" b="1" dirty="0" smtClean="0">
              <a:solidFill>
                <a:srgbClr val="55555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SzPts val="1000"/>
              <a:buFontTx/>
              <a:buChar char="-"/>
              <a:tabLst>
                <a:tab pos="457200" algn="l"/>
              </a:tabLst>
            </a:pPr>
            <a:r>
              <a:rPr lang="ru-RU" sz="2800" b="1" dirty="0" smtClean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b="1" dirty="0" err="1" smtClean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Мethylisothiazolinone</a:t>
            </a:r>
            <a:r>
              <a:rPr lang="ru-RU" sz="2800" b="1" dirty="0" smtClean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Мethylchloroisothiazolinone</a:t>
            </a:r>
            <a:r>
              <a:rPr lang="ru-RU" sz="2800" b="1" dirty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800" b="1" dirty="0" smtClean="0">
              <a:solidFill>
                <a:srgbClr val="55555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SzPts val="1000"/>
              <a:buFontTx/>
              <a:buChar char="-"/>
              <a:tabLst>
                <a:tab pos="457200" algn="l"/>
              </a:tabLst>
            </a:pPr>
            <a:r>
              <a:rPr lang="ru-RU" sz="2800" b="1" dirty="0" smtClean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все </a:t>
            </a:r>
            <a:r>
              <a:rPr lang="ru-RU" sz="2800" b="1" dirty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слова с PEG, </a:t>
            </a:r>
            <a:endParaRPr lang="ru-RU" sz="2800" b="1" dirty="0" smtClean="0">
              <a:solidFill>
                <a:srgbClr val="55555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SzPts val="1000"/>
              <a:buFontTx/>
              <a:buChar char="-"/>
              <a:tabLst>
                <a:tab pos="457200" algn="l"/>
              </a:tabLst>
            </a:pPr>
            <a:r>
              <a:rPr lang="ru-RU" sz="2800" b="1" dirty="0" smtClean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b="1" dirty="0" err="1" smtClean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парабены</a:t>
            </a:r>
            <a:r>
              <a:rPr lang="ru-RU" sz="2800" b="1" dirty="0" smtClean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(все слова на -</a:t>
            </a:r>
            <a:r>
              <a:rPr lang="ru-RU" sz="2800" b="1" dirty="0" err="1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paraben</a:t>
            </a:r>
            <a:r>
              <a:rPr lang="ru-RU" sz="2800" b="1" dirty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endParaRPr lang="ru-RU" sz="2800" b="1" dirty="0" smtClean="0">
              <a:solidFill>
                <a:srgbClr val="55555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SzPts val="1000"/>
              <a:buFontTx/>
              <a:buChar char="-"/>
              <a:tabLst>
                <a:tab pos="457200" algn="l"/>
              </a:tabLst>
            </a:pPr>
            <a:r>
              <a:rPr lang="ru-RU" sz="2800" b="1" dirty="0" smtClean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синтетические </a:t>
            </a:r>
            <a:r>
              <a:rPr lang="ru-RU" sz="2800" b="1" dirty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отдушки, силиконы, парафин и другие побочные продукты </a:t>
            </a:r>
            <a:r>
              <a:rPr lang="ru-RU" sz="2800" b="1" dirty="0" err="1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нефтепроизводства</a:t>
            </a:r>
            <a:r>
              <a:rPr lang="ru-RU" sz="2800" b="1" dirty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натуральной косметике исключены.</a:t>
            </a:r>
            <a:r>
              <a:rPr lang="ru-RU" sz="2800" dirty="0">
                <a:solidFill>
                  <a:srgbClr val="55555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solidFill>
                <a:srgbClr val="555555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2442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7437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0" b="8720"/>
          <a:stretch>
            <a:fillRect/>
          </a:stretch>
        </p:blipFill>
        <p:spPr>
          <a:xfrm>
            <a:off x="823305" y="2184150"/>
            <a:ext cx="10062407" cy="44234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flipH="1">
            <a:off x="2024749" y="185057"/>
            <a:ext cx="92528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Маркировка продовольственных товаров в системе «Честный знак» </a:t>
            </a: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5135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717" y="343504"/>
            <a:ext cx="10094283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Обязательной маркировке в системе «Честный знак» подлежат следующие продовольственные товары: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 - молоко и молочная продукция (творог, сыр, масло и другое),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solidFill>
                  <a:srgbClr val="C00000"/>
                </a:solidFill>
              </a:rPr>
              <a:t>у</a:t>
            </a:r>
            <a:r>
              <a:rPr lang="ru-RU" sz="2400" b="1" dirty="0" smtClean="0">
                <a:solidFill>
                  <a:srgbClr val="C00000"/>
                </a:solidFill>
              </a:rPr>
              <a:t>пакованная вода,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solidFill>
                  <a:srgbClr val="C00000"/>
                </a:solidFill>
              </a:rPr>
              <a:t>т</a:t>
            </a:r>
            <a:r>
              <a:rPr lang="ru-RU" sz="2400" b="1" dirty="0" smtClean="0">
                <a:solidFill>
                  <a:srgbClr val="C00000"/>
                </a:solidFill>
              </a:rPr>
              <a:t>абачные изделия,</a:t>
            </a:r>
          </a:p>
          <a:p>
            <a:pPr marL="285750" indent="-285750">
              <a:buFontTx/>
              <a:buChar char="-"/>
            </a:pPr>
            <a:r>
              <a:rPr lang="ru-RU" sz="2400" b="1" dirty="0">
                <a:solidFill>
                  <a:srgbClr val="C00000"/>
                </a:solidFill>
              </a:rPr>
              <a:t>с</a:t>
            </a:r>
            <a:r>
              <a:rPr lang="ru-RU" sz="2400" b="1" dirty="0" smtClean="0">
                <a:solidFill>
                  <a:srgbClr val="C00000"/>
                </a:solidFill>
              </a:rPr>
              <a:t> 1 апреля 2023 г. предусмотрена маркировка пива и слабоалкогольных напитков 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038" y="3142182"/>
            <a:ext cx="5579362" cy="35391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893" y="3230605"/>
            <a:ext cx="6018145" cy="345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0339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1604" y="481666"/>
            <a:ext cx="11528982" cy="4936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lnSpc>
                <a:spcPct val="107000"/>
              </a:lnSpc>
            </a:pPr>
            <a:endParaRPr lang="ru-RU" sz="2400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70510" algn="just">
              <a:lnSpc>
                <a:spcPct val="107000"/>
              </a:lnSpc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DataMatrix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-кодах должна быть отражена исчерпывающая информация о товаре: </a:t>
            </a:r>
          </a:p>
          <a:p>
            <a:pPr marL="285750" indent="-285750" algn="just">
              <a:lnSpc>
                <a:spcPct val="107000"/>
              </a:lnSpc>
              <a:buFontTx/>
              <a:buChar char="-"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место, дата и время производства, </a:t>
            </a:r>
          </a:p>
          <a:p>
            <a:pPr marL="285750" indent="-285750" algn="just">
              <a:lnSpc>
                <a:spcPct val="107000"/>
              </a:lnSpc>
              <a:buFontTx/>
              <a:buChar char="-"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срок годности, </a:t>
            </a:r>
          </a:p>
          <a:p>
            <a:pPr marL="285750" indent="-285750" algn="just">
              <a:lnSpc>
                <a:spcPct val="107000"/>
              </a:lnSpc>
              <a:buFontTx/>
              <a:buChar char="-"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процесс перехода от собственника к собственнику, </a:t>
            </a:r>
          </a:p>
          <a:p>
            <a:pPr marL="285750" indent="-285750" algn="just">
              <a:lnSpc>
                <a:spcPct val="107000"/>
              </a:lnSpc>
              <a:buFontTx/>
              <a:buChar char="-"/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дата и место продажи и т.д. 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70510" algn="just">
              <a:lnSpc>
                <a:spcPct val="107000"/>
              </a:lnSpc>
            </a:pPr>
            <a:endParaRPr lang="ru-RU" sz="2400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70510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момент розничной продажи </a:t>
            </a:r>
            <a:r>
              <a:rPr lang="ru-RU" sz="2400" b="1" dirty="0" smtClean="0">
                <a:solidFill>
                  <a:srgbClr val="2683C6">
                    <a:lumMod val="50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кассир</a:t>
            </a:r>
            <a:r>
              <a:rPr lang="ru-RU" sz="2400" dirty="0" smtClean="0">
                <a:solidFill>
                  <a:srgbClr val="2683C6">
                    <a:lumMod val="50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сканирует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DataMatrix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-код с марки, нанесенной на товар. </a:t>
            </a:r>
          </a:p>
          <a:p>
            <a:pPr indent="270510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окажется, что код в системе не значится, продажа будет заблокирована. Если код будет обнаружен и продажа состоится, система маркировки зафиксирует, что соответствующая товарная единица выведена из оборота.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4996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2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37419" y="335846"/>
            <a:ext cx="106286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9265" y="1194986"/>
            <a:ext cx="5928852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2400" dirty="0" smtClean="0">
                <a:solidFill>
                  <a:srgbClr val="000000"/>
                </a:solidFill>
                <a:latin typeface="PT Serif"/>
              </a:rPr>
              <a:t>Приобретайте товары, при использовании которых наносится меньший вред окружающей среде, например, энергосберегающее оборудование. </a:t>
            </a:r>
          </a:p>
          <a:p>
            <a:pPr fontAlgn="t"/>
            <a:endParaRPr lang="ru-RU" sz="2400" dirty="0" smtClean="0">
              <a:solidFill>
                <a:srgbClr val="000000"/>
              </a:solidFill>
              <a:latin typeface="PT Serif"/>
            </a:endParaRPr>
          </a:p>
          <a:p>
            <a:pPr fontAlgn="t"/>
            <a:endParaRPr lang="ru-RU" sz="2400" dirty="0" smtClean="0">
              <a:solidFill>
                <a:srgbClr val="000000"/>
              </a:solidFill>
              <a:latin typeface="PT Serif"/>
            </a:endParaRPr>
          </a:p>
          <a:p>
            <a:pPr fontAlgn="t"/>
            <a:r>
              <a:rPr lang="ru-RU" sz="2400" dirty="0" smtClean="0">
                <a:solidFill>
                  <a:srgbClr val="000000"/>
                </a:solidFill>
                <a:latin typeface="PT Serif"/>
              </a:rPr>
              <a:t>Старайтесь </a:t>
            </a:r>
            <a:r>
              <a:rPr lang="ru-RU" sz="2400" dirty="0">
                <a:solidFill>
                  <a:srgbClr val="000000"/>
                </a:solidFill>
                <a:latin typeface="PT Serif"/>
              </a:rPr>
              <a:t>покупать безопасные для человека продукты и товары, не содержащие опасных синтетических и натуральных добавок. </a:t>
            </a:r>
          </a:p>
          <a:p>
            <a:pPr fontAlgn="t">
              <a:buFont typeface="Arial" panose="020B0604020202020204" pitchFamily="34" charset="0"/>
              <a:buChar char="•"/>
            </a:pPr>
            <a:endParaRPr lang="ru-RU" dirty="0">
              <a:solidFill>
                <a:srgbClr val="000000"/>
              </a:solidFill>
              <a:latin typeface="PT Serif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3665" y="409552"/>
            <a:ext cx="9311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70AD47">
                    <a:lumMod val="75000"/>
                  </a:srgbClr>
                </a:solidFill>
              </a:rPr>
              <a:t>Советы потребителям по выбору товаров и услуг </a:t>
            </a:r>
            <a:endParaRPr lang="ru-RU" sz="3200" b="1" dirty="0">
              <a:solidFill>
                <a:srgbClr val="70AD47">
                  <a:lumMod val="75000"/>
                </a:srgb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931" y="3091214"/>
            <a:ext cx="5689069" cy="376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5517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2000"/>
            <a:lum/>
          </a:blip>
          <a:srcRect/>
          <a:stretch>
            <a:fillRect l="2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80657" y="5421086"/>
            <a:ext cx="6150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 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942" y="180974"/>
            <a:ext cx="7086600" cy="484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912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910</TotalTime>
  <Words>2654</Words>
  <Application>Microsoft Office PowerPoint</Application>
  <PresentationFormat>Широкоэкранный</PresentationFormat>
  <Paragraphs>218</Paragraphs>
  <Slides>42</Slides>
  <Notes>24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56" baseType="lpstr">
      <vt:lpstr>&amp;quot</vt:lpstr>
      <vt:lpstr>Arial</vt:lpstr>
      <vt:lpstr>Calibri</vt:lpstr>
      <vt:lpstr>Calibri Light</vt:lpstr>
      <vt:lpstr>inherit</vt:lpstr>
      <vt:lpstr>Montserrat</vt:lpstr>
      <vt:lpstr>Open Sans</vt:lpstr>
      <vt:lpstr>PT Serif</vt:lpstr>
      <vt:lpstr>Symbol</vt:lpstr>
      <vt:lpstr>Times New Roman</vt:lpstr>
      <vt:lpstr>Verdana</vt:lpstr>
      <vt:lpstr>Wingdings</vt:lpstr>
      <vt:lpstr>Тема Office</vt:lpstr>
      <vt:lpstr>Документ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Горбунова Светлана Сергеевна</dc:creator>
  <cp:lastModifiedBy>Горбунова Светлана Сергеевна</cp:lastModifiedBy>
  <cp:revision>175</cp:revision>
  <cp:lastPrinted>2023-03-06T11:13:09Z</cp:lastPrinted>
  <dcterms:created xsi:type="dcterms:W3CDTF">2023-03-03T08:07:26Z</dcterms:created>
  <dcterms:modified xsi:type="dcterms:W3CDTF">2023-03-09T08:51:06Z</dcterms:modified>
</cp:coreProperties>
</file>